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09" r:id="rId6"/>
  </p:sldMasterIdLst>
  <p:notesMasterIdLst>
    <p:notesMasterId r:id="rId17"/>
  </p:notesMasterIdLst>
  <p:handoutMasterIdLst>
    <p:handoutMasterId r:id="rId18"/>
  </p:handoutMasterIdLst>
  <p:sldIdLst>
    <p:sldId id="291" r:id="rId7"/>
    <p:sldId id="265" r:id="rId8"/>
    <p:sldId id="297" r:id="rId9"/>
    <p:sldId id="298" r:id="rId10"/>
    <p:sldId id="290" r:id="rId11"/>
    <p:sldId id="292" r:id="rId12"/>
    <p:sldId id="289" r:id="rId13"/>
    <p:sldId id="293" r:id="rId14"/>
    <p:sldId id="294" r:id="rId15"/>
    <p:sldId id="288" r:id="rId16"/>
  </p:sldIdLst>
  <p:sldSz cx="12192000" cy="6858000"/>
  <p:notesSz cx="6807200" cy="9939338"/>
  <p:defaultTextStyle>
    <a:defPPr>
      <a:defRPr lang="en-NZ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4A"/>
    <a:srgbClr val="A9C23F"/>
    <a:srgbClr val="CDDA28"/>
    <a:srgbClr val="6C54A3"/>
    <a:srgbClr val="00A4C7"/>
    <a:srgbClr val="4E801F"/>
    <a:srgbClr val="174A5B"/>
    <a:srgbClr val="00BAB3"/>
    <a:srgbClr val="FFCD00"/>
    <a:srgbClr val="E73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89452-1D3E-4C4E-8FB6-2E3310096CA1}" v="9" dt="2025-07-09T04:55:23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9" autoAdjust="0"/>
    <p:restoredTop sz="90312" autoAdjust="0"/>
  </p:normalViewPr>
  <p:slideViewPr>
    <p:cSldViewPr>
      <p:cViewPr varScale="1">
        <p:scale>
          <a:sx n="85" d="100"/>
          <a:sy n="85" d="100"/>
        </p:scale>
        <p:origin x="1512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 dirty="0">
              <a:latin typeface="Aptos" panose="020B00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DCFB8-4842-4B99-AEE1-60888341CA07}" type="datetimeFigureOut">
              <a:rPr lang="en-NZ" smtClean="0">
                <a:latin typeface="Aptos" panose="020B0004020202020204" pitchFamily="34" charset="0"/>
              </a:rPr>
              <a:t>13/07/2025</a:t>
            </a:fld>
            <a:endParaRPr lang="en-NZ" dirty="0">
              <a:latin typeface="Aptos" panose="020B00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95D4A-E158-47E0-B341-0314E4F2AC54}" type="slidenum">
              <a:rPr lang="en-NZ" smtClean="0">
                <a:latin typeface="Aptos" panose="020B0004020202020204" pitchFamily="34" charset="0"/>
              </a:rPr>
              <a:t>‹#›</a:t>
            </a:fld>
            <a:endParaRPr lang="en-NZ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64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3D9A0DCD-1892-467C-840E-EB57EF6C0328}" type="datetimeFigureOut">
              <a:rPr lang="en-NZ" smtClean="0"/>
              <a:pPr/>
              <a:t>13/07/2025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18345A74-28FC-4B6D-BF61-3DCD357947E2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2974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4E6998-D59C-489D-BEEF-9EDC90A75D68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N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28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7738452" y="260648"/>
            <a:ext cx="4453548" cy="6394282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>
              <a:schemeClr val="accent1"/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0834" y="3356992"/>
            <a:ext cx="11510332" cy="146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NZ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27" y="5659881"/>
            <a:ext cx="2352533" cy="8942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905" y="5517232"/>
            <a:ext cx="1734622" cy="111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7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7738452" y="260648"/>
            <a:ext cx="4453548" cy="6394282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>
              <a:schemeClr val="accent1"/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0834" y="3356992"/>
            <a:ext cx="11510332" cy="146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NZ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27" y="5659881"/>
            <a:ext cx="2352533" cy="89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9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12" y="1556792"/>
            <a:ext cx="11520727" cy="4981619"/>
          </a:xfrm>
        </p:spPr>
        <p:txBody>
          <a:bodyPr/>
          <a:lstStyle>
            <a:lvl1pPr>
              <a:defRPr sz="2400">
                <a:latin typeface="Aptos" panose="020B000402020202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Aptos" panose="020B000402020202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Aptos" panose="020B000402020202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Aptos" panose="020B0004020202020204" pitchFamily="34" charset="0"/>
                <a:cs typeface="Calibri" panose="020F0502020204030204" pitchFamily="34" charset="0"/>
              </a:defRPr>
            </a:lvl4pPr>
            <a:lvl5pPr>
              <a:defRPr sz="1400">
                <a:latin typeface="Aptos" panose="020B000402020202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519FB-8353-44BB-AE08-9355501CDA4E}" type="slidenum">
              <a:rPr lang="en-NZ" smtClean="0"/>
              <a:t>‹#›</a:t>
            </a:fld>
            <a:endParaRPr lang="en-NZ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0"/>
            <a:ext cx="12192000" cy="1052736"/>
          </a:xfrm>
          <a:prstGeom prst="rect">
            <a:avLst/>
          </a:prstGeom>
          <a:solidFill>
            <a:srgbClr val="00364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35912" y="260648"/>
            <a:ext cx="11520727" cy="797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052736"/>
            <a:ext cx="12192000" cy="216024"/>
          </a:xfrm>
          <a:prstGeom prst="rect">
            <a:avLst/>
          </a:prstGeom>
          <a:solidFill>
            <a:srgbClr val="CDDA2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noFill/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15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E8BDCA-D9B8-0522-A8C1-CB4D28A9EE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3105" y="4415235"/>
            <a:ext cx="8239895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Sub-text subheading</a:t>
            </a:r>
          </a:p>
          <a:p>
            <a:pPr lvl="1"/>
            <a:r>
              <a:rPr lang="en-US"/>
              <a:t>Sub-text body copy and more information here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8A364A4-EEF8-6B14-480C-8895FC6EE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EE84C21-21B9-D033-C97C-410400CAA7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2044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E8BDCA-D9B8-0522-A8C1-CB4D28A9EE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3105" y="4415235"/>
            <a:ext cx="8239895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Sub-text subheading</a:t>
            </a:r>
          </a:p>
          <a:p>
            <a:pPr lvl="1"/>
            <a:r>
              <a:rPr lang="en-US"/>
              <a:t>Sub-text body copy and more information here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8A364A4-EEF8-6B14-480C-8895FC6EE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EE84C21-21B9-D033-C97C-410400CAA7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1811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99E3F2-099A-27A6-4D47-E217BD19E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BE8BDCA-D9B8-0522-A8C1-CB4D28A9EE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3105" y="4415235"/>
            <a:ext cx="8239895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bg1"/>
                </a:solidFill>
                <a:latin typeface="Guardian Sans T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bg1"/>
                </a:solidFill>
                <a:latin typeface="Guardian Sans TT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Sub-text subheading</a:t>
            </a:r>
          </a:p>
          <a:p>
            <a:pPr lvl="1"/>
            <a:r>
              <a:rPr lang="en-US"/>
              <a:t>Sub-text body copy and more information here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EE84C21-21B9-D033-C97C-410400CAA7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bg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8074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E8BDCA-D9B8-0522-A8C1-CB4D28A9EE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3105" y="4415235"/>
            <a:ext cx="8239895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Sub-text subheading</a:t>
            </a:r>
          </a:p>
          <a:p>
            <a:pPr lvl="1"/>
            <a:r>
              <a:rPr lang="en-US"/>
              <a:t>Sub-text body copy and more information here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8A364A4-EEF8-6B14-480C-8895FC6EE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EE84C21-21B9-D033-C97C-410400CAA7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5556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Title On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12192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9BA7EA52-4459-0ADA-347F-7FB0FD38C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FD79C4C-66B2-DF49-F8D8-106EBC4904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5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Title One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12192000" cy="35209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9BA7EA52-4459-0ADA-347F-7FB0FD38C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bg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18F1D-8DE4-BCDB-7214-BA9F4CE39D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1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On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12192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9BA7EA52-4459-0ADA-347F-7FB0FD38C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FD79C4C-66B2-DF49-F8D8-106EBC4904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30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Title Two Phot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6096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94482B2-2C7B-C433-E654-CF6E49E8B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337089"/>
            <a:ext cx="6096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847BFED-97E3-41F2-5745-41F68D0DA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849761-4355-A680-0D06-4B65C8C7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76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Title Two 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6096000" cy="35209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94482B2-2C7B-C433-E654-CF6E49E8B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337089"/>
            <a:ext cx="6096000" cy="35209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847BFED-97E3-41F2-5745-41F68D0DA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bg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3F839-5B3B-8E67-4B1A-ADFD8BEEB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08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Two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D5C35B-D532-68C8-0E54-6D8F29EEF7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37089"/>
            <a:ext cx="6096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94482B2-2C7B-C433-E654-CF6E49E8B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337089"/>
            <a:ext cx="6096000" cy="35209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847BFED-97E3-41F2-5745-41F68D0DA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540106"/>
            <a:ext cx="6249170" cy="1531188"/>
          </a:xfrm>
        </p:spPr>
        <p:txBody>
          <a:bodyPr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5500" spc="-12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Subtitle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849761-4355-A680-0D06-4B65C8C7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45" y="666090"/>
            <a:ext cx="2066013" cy="5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F0B1F4-1313-5075-C62B-36BA2C919155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060" y="589398"/>
            <a:ext cx="10515600" cy="1038746"/>
          </a:xfr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500" b="1" spc="-20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Quotes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2DB5FF5-F71F-A203-E705-8112E4D91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2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F0B1F4-1313-5075-C62B-36BA2C919155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060" y="589398"/>
            <a:ext cx="10515600" cy="1038746"/>
          </a:xfr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500" b="1" spc="-20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Quotes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2DB5FF5-F71F-A203-E705-8112E4D91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29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F0B1F4-1313-5075-C62B-36BA2C919155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060" y="589398"/>
            <a:ext cx="10515600" cy="1038746"/>
          </a:xfr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500" b="1" spc="-20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Quotes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2DB5FF5-F71F-A203-E705-8112E4D91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65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Half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4" y="513198"/>
            <a:ext cx="5378672" cy="126957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H1 goes here over two lines max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2371059"/>
            <a:ext cx="5378672" cy="33142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ACD188-06A9-F073-4996-6836D824E02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AA0F554-AFF4-9850-F82E-297238017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7F8D867-F39E-FE50-CC7B-BFEA002298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0356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97499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Half 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4" y="513198"/>
            <a:ext cx="5378672" cy="126957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H1 goes here over two lines max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2371059"/>
            <a:ext cx="5378672" cy="331425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ACD188-06A9-F073-4996-6836D824E02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AA0F554-AFF4-9850-F82E-2972380178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7F8D867-F39E-FE50-CC7B-BFEA002298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0356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5133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Two column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8903E9-AF42-ECCF-0A4A-DFF18F87E5A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96000" y="1964120"/>
            <a:ext cx="5505450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7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Two column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8903E9-AF42-ECCF-0A4A-DFF18F87E5A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96000" y="1964120"/>
            <a:ext cx="5505450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33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cons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Two column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2A4E6D8-6316-CDE4-128A-5A2D5182A0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72841" y="1954754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5A01A580-443A-F6F6-1E33-15407E6FFE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72841" y="2683633"/>
            <a:ext cx="2559818" cy="821974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7415CAC2-0CF9-A62B-C820-E1ED56F4C1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2841" y="3826765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08122AC-D8AF-5146-0AEE-F299C3010D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2841" y="4555644"/>
            <a:ext cx="2559818" cy="821974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528E1A0-2C5C-5B7C-7295-1E168CF3D68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82734" y="3887494"/>
            <a:ext cx="1403350" cy="140335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729B31-7749-55A5-C3A5-883E644B7B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83059" y="2025650"/>
            <a:ext cx="1403350" cy="140335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9097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con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Two column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2A4E6D8-6316-CDE4-128A-5A2D5182A0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72841" y="1954754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5A01A580-443A-F6F6-1E33-15407E6FFE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72841" y="2683633"/>
            <a:ext cx="2559818" cy="821974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7415CAC2-0CF9-A62B-C820-E1ED56F4C1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2841" y="3826765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08122AC-D8AF-5146-0AEE-F299C3010D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2841" y="4555644"/>
            <a:ext cx="2559818" cy="821974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B3517F31-44BC-D456-5A1B-00DA267CDDC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82734" y="3887494"/>
            <a:ext cx="1403350" cy="140335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7C07B9F-189C-A25F-0E00-5E5E13C9B3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83059" y="2025650"/>
            <a:ext cx="1403350" cy="140335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9229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4" y="513198"/>
            <a:ext cx="5378672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H1 two column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3FA51C3-F428-7DA2-62E7-EC52F5365F0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8075" y="605947"/>
            <a:ext cx="5378450" cy="49867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0584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4" y="513198"/>
            <a:ext cx="5378672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H1 two column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7DB36-D1D4-ACD0-D02B-58196401EB3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7303" y="1964120"/>
            <a:ext cx="5378672" cy="3731830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5BD49-5669-814F-85E0-D549C21DBACD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34512F2-8EAA-1B5F-A48D-AA776CA50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3FA51C3-F428-7DA2-62E7-EC52F5365F0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8075" y="605947"/>
            <a:ext cx="5378450" cy="49867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98253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Three column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8903E9-AF42-ECCF-0A4A-DFF18F87E5A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7301" y="1973645"/>
            <a:ext cx="3499200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499139C-AF8C-1449-4EEE-317E4E17CE0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576" y="1973645"/>
            <a:ext cx="3499200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37AB7F-E833-4C52-D15F-DC6A9BE7CF5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5851" y="1973645"/>
            <a:ext cx="3499200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F0156F-0AFC-878C-5DF6-7EFD0220DD87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8F1D69-F09D-0F00-0134-8EA60166E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85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Three column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8903E9-AF42-ECCF-0A4A-DFF18F87E5A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7302" y="1973645"/>
            <a:ext cx="3499751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499139C-AF8C-1449-4EEE-317E4E17CE0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577" y="1973645"/>
            <a:ext cx="3499751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37AB7F-E833-4C52-D15F-DC6A9BE7CF5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5852" y="1973645"/>
            <a:ext cx="3499751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F0156F-0AFC-878C-5DF6-7EFD0220DD87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8F1D69-F09D-0F00-0134-8EA60166E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6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and Tex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Three column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37AB7F-E833-4C52-D15F-DC6A9BE7CF5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5852" y="1973645"/>
            <a:ext cx="3273647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F0156F-0AFC-878C-5DF6-7EFD0220DD87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8F1D69-F09D-0F00-0134-8EA60166E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87C6BED1-9561-ACC7-C933-E21CAC3EF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8047" y="1952379"/>
            <a:ext cx="3408027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427CECC-F495-7694-8DD6-238AD7E5EC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8048" y="2725741"/>
            <a:ext cx="3408027" cy="19431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1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F9CF8083-51B5-9059-FDD3-DAB4F7824B3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49202" y="1973645"/>
            <a:ext cx="3172512" cy="3172512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9502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and Tex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Three column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37AB7F-E833-4C52-D15F-DC6A9BE7CF5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65852" y="1973645"/>
            <a:ext cx="3273647" cy="37318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100" spc="-30" baseline="0">
                <a:solidFill>
                  <a:schemeClr val="tx1"/>
                </a:solidFill>
                <a:latin typeface="Guardian Sans TT" pitchFamily="2" charset="0"/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3pPr>
            <a:lvl4pPr marL="0" indent="0"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F0156F-0AFC-878C-5DF6-7EFD0220DD87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8F1D69-F09D-0F00-0134-8EA60166E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87C6BED1-9561-ACC7-C933-E21CAC3EF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8047" y="1952379"/>
            <a:ext cx="3408027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427CECC-F495-7694-8DD6-238AD7E5EC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8048" y="2725741"/>
            <a:ext cx="3408027" cy="19431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21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508368C8-6DE7-1E1C-2398-55D6AB1E96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49202" y="1973645"/>
            <a:ext cx="3172512" cy="3172512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95857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, Numbers and Tex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97D0D5B-46CA-2C27-1B16-F5ACB20717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281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908BF35-9476-7A0E-682D-DAB095121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11139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DE779F4C-548B-7739-0BB7-C17F0D2C01F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7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F34FD468-1135-994F-7DAD-1FC319BBA8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80855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3032E-9180-43EA-FA8D-794722E2D8E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5E03C2-D741-2448-A618-C129571F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0803F4F3-F1D1-522A-9286-79CBCEF0841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0549" y="1882417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EE67E1B-104C-931D-CDB0-9F39974301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5406" y="1882416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92E31ECF-994F-687B-5B93-8C26442635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0265" y="1882415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EA063F24-063A-739E-1374-E27E3B003F2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45122" y="1882415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9525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, Numbers and Tex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97D0D5B-46CA-2C27-1B16-F5ACB20717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281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908BF35-9476-7A0E-682D-DAB095121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11139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DE779F4C-548B-7739-0BB7-C17F0D2C01F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7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F34FD468-1135-994F-7DAD-1FC319BBA8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80855" y="3429706"/>
            <a:ext cx="2559818" cy="720197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buNone/>
              <a:defRPr sz="5200" b="1">
                <a:solidFill>
                  <a:schemeClr val="tx1"/>
                </a:solidFill>
                <a:latin typeface="Guardian Egyptian TT" pitchFamily="2" charset="0"/>
              </a:defRPr>
            </a:lvl1pPr>
          </a:lstStyle>
          <a:p>
            <a:pPr lvl="0"/>
            <a:r>
              <a:rPr lang="en-US"/>
              <a:t>00%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4149903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319037-79BF-8BCB-87FA-B74A8C5DDE56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0C7103A-F00C-CAE7-C6C1-F47E292D3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FE3E5F-53DD-6021-F128-3908D134D78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0549" y="1882417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F46E940-E551-E3F1-1A9D-BEF87DD9249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5406" y="1882416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5EBC653-61A5-7B07-66BA-1589C7DF329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0265" y="1882415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50E8125F-E59F-4F68-FF13-CAA3CCB95E8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45122" y="1882415"/>
            <a:ext cx="1390651" cy="1390651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80216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and Tex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3032E-9180-43EA-FA8D-794722E2D8E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5E03C2-D741-2448-A618-C129571F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52EBAE97-720A-FF21-C54A-5E89FF755EE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45122" y="1882415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FA8FB459-7137-2330-F014-445A1688438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0265" y="1882415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E8CD100E-3238-FFC6-8E9C-241C987F2EA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5406" y="1882416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0F492570-4861-6DED-72B9-1726962CC49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2793" y="1882414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272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and Tex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3032E-9180-43EA-FA8D-794722E2D8E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5E03C2-D741-2448-A618-C129571F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70AD0E88-0C87-90A1-F6C7-71A6EED9EE9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45122" y="1882415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66FE386F-2FFF-569F-0A6B-28AC1755549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0265" y="1882415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24F4EFD-0EB3-16BD-698F-304B8CC5A6E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5406" y="1882416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A92DD22-737E-25E0-CF32-6FADD75030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2793" y="1882414"/>
            <a:ext cx="1761347" cy="176134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708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and Tex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3032E-9180-43EA-FA8D-794722E2D8E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5E03C2-D741-2448-A618-C129571F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DAC2E07D-DF6F-15F8-3228-051E6C1485F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64526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137C810-DAFC-34AE-7F71-F1728E85003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9965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2720AC7D-AEF6-698C-5EBF-5B2581829F7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94809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85AEE981-537F-7E24-4FDC-30CF89B51EA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4857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11336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and Tex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E88670-EFB7-5A10-A9FC-C4FA1124B9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303" y="513198"/>
            <a:ext cx="11084147" cy="68095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500" b="1" spc="-7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5500" spc="-100" baseline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</a:lstStyle>
          <a:p>
            <a:pPr lvl="0"/>
            <a:r>
              <a:rPr lang="en-US"/>
              <a:t>Four column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9DEE905-7CD3-088C-AB08-4B5422C21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82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C48A7C7-2B7C-98DC-AAB7-AF80DC625F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1140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81057D2E-3D5C-65B1-A437-FC14A3F6A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998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CE20C2E-0154-FBC6-17AF-F48A265AF9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80856" y="3901326"/>
            <a:ext cx="2559818" cy="1729902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500" spc="-2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3032E-9180-43EA-FA8D-794722E2D8E9}"/>
              </a:ext>
            </a:extLst>
          </p:cNvPr>
          <p:cNvSpPr/>
          <p:nvPr userDrawn="1"/>
        </p:nvSpPr>
        <p:spPr>
          <a:xfrm>
            <a:off x="0" y="6036026"/>
            <a:ext cx="12192000" cy="821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5E03C2-D741-2448-A618-C129571F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7" y="6268601"/>
            <a:ext cx="1386000" cy="346654"/>
          </a:xfrm>
          <a:prstGeom prst="rect">
            <a:avLst/>
          </a:prstGeom>
        </p:spPr>
      </p:pic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DDA9077-5E7E-53C9-CBD6-67BA6769FD9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64526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E1875BD-10CB-6F71-2D85-EC95962BD59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69965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A6C2239-94E9-637C-9039-5D0BA0C62D5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94809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F15CD2F-A20E-33BD-D2BE-E2096CB8F2D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4857" y="1882415"/>
            <a:ext cx="1761347" cy="1761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30274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Yello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4F6CBE-0D63-267F-3CC5-5166BE28F0A3}"/>
              </a:ext>
            </a:extLst>
          </p:cNvPr>
          <p:cNvSpPr/>
          <p:nvPr userDrawn="1"/>
        </p:nvSpPr>
        <p:spPr>
          <a:xfrm>
            <a:off x="8040688" y="0"/>
            <a:ext cx="41513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0B2BF-732B-14F5-FB0F-79B61A385B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492481"/>
            <a:ext cx="6249170" cy="161582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spcBef>
                <a:spcPts val="0"/>
              </a:spcBef>
              <a:buNone/>
              <a:defRPr sz="5500" spc="-8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English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E00FA5-1E49-F2F9-B814-52480D9E42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0688" y="0"/>
            <a:ext cx="4151312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F225B76-68FE-8824-18A3-0F638883E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019" y="5730988"/>
            <a:ext cx="2069507" cy="51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35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4F6CBE-0D63-267F-3CC5-5166BE28F0A3}"/>
              </a:ext>
            </a:extLst>
          </p:cNvPr>
          <p:cNvSpPr/>
          <p:nvPr userDrawn="1"/>
        </p:nvSpPr>
        <p:spPr>
          <a:xfrm>
            <a:off x="8040688" y="0"/>
            <a:ext cx="41513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Guardian Sans TT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0B2BF-732B-14F5-FB0F-79B61A385B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492481"/>
            <a:ext cx="6249170" cy="161582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5500" b="1" spc="-8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spcBef>
                <a:spcPts val="0"/>
              </a:spcBef>
              <a:buNone/>
              <a:defRPr sz="5500" spc="-80" baseline="0">
                <a:solidFill>
                  <a:schemeClr val="bg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English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E00FA5-1E49-F2F9-B814-52480D9E42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0688" y="0"/>
            <a:ext cx="4151312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F225B76-68FE-8824-18A3-0F638883E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019" y="5730988"/>
            <a:ext cx="2069507" cy="51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92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Yello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0B2BF-732B-14F5-FB0F-79B61A385B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492481"/>
            <a:ext cx="6249170" cy="161582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5500" b="1" spc="-80" baseline="0">
                <a:solidFill>
                  <a:schemeClr val="tx1"/>
                </a:solidFill>
                <a:latin typeface="Guardian Egyptian TT" pitchFamily="2" charset="0"/>
              </a:defRPr>
            </a:lvl1pPr>
            <a:lvl2pPr marL="0" indent="0">
              <a:spcBef>
                <a:spcPts val="0"/>
              </a:spcBef>
              <a:buNone/>
              <a:defRPr sz="5500" spc="-80" baseline="0">
                <a:solidFill>
                  <a:schemeClr val="tx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English title</a:t>
            </a:r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4FE30FD-9BAE-8F09-AD77-814AE755A7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019" y="5730988"/>
            <a:ext cx="2069507" cy="51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751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EE4E1B-098E-8C84-481A-02896212D3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2513" y="5730988"/>
            <a:ext cx="2066013" cy="51673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0B2BF-732B-14F5-FB0F-79B61A385B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105" y="492481"/>
            <a:ext cx="6249170" cy="161582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5500" b="1" spc="-80" baseline="0">
                <a:solidFill>
                  <a:schemeClr val="bg1"/>
                </a:solidFill>
                <a:latin typeface="Guardian Egyptian TT" pitchFamily="2" charset="0"/>
              </a:defRPr>
            </a:lvl1pPr>
            <a:lvl2pPr marL="0" indent="0">
              <a:spcBef>
                <a:spcPts val="0"/>
              </a:spcBef>
              <a:buNone/>
              <a:defRPr sz="5500" spc="-80" baseline="0">
                <a:solidFill>
                  <a:schemeClr val="bg1"/>
                </a:solidFill>
                <a:latin typeface="Guardian Egyptian TT" pitchFamily="2" charset="0"/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reo</a:t>
            </a:r>
            <a:r>
              <a:rPr lang="en-US"/>
              <a:t> title</a:t>
            </a:r>
          </a:p>
          <a:p>
            <a:pPr lvl="1"/>
            <a:r>
              <a:rPr lang="en-US"/>
              <a:t>English title</a:t>
            </a:r>
          </a:p>
        </p:txBody>
      </p:sp>
    </p:spTree>
    <p:extLst>
      <p:ext uri="{BB962C8B-B14F-4D97-AF65-F5344CB8AC3E}">
        <p14:creationId xmlns:p14="http://schemas.microsoft.com/office/powerpoint/2010/main" val="18054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34" Type="http://schemas.openxmlformats.org/officeDocument/2006/relationships/slideLayout" Target="../slideLayouts/slideLayout38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3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7534" y="759423"/>
            <a:ext cx="10834833" cy="146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617" tIns="68809" rIns="137617" bIns="688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NZ" alt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219" y="2303580"/>
            <a:ext cx="10208989" cy="316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altLang="en-US" dirty="0"/>
              <a:t>Click to edit Master text styles</a:t>
            </a:r>
          </a:p>
          <a:p>
            <a:pPr lvl="1"/>
            <a:r>
              <a:rPr lang="en-NZ" altLang="en-US" dirty="0"/>
              <a:t>Second level</a:t>
            </a:r>
          </a:p>
          <a:p>
            <a:pPr lvl="2"/>
            <a:r>
              <a:rPr lang="en-NZ" altLang="en-US" dirty="0"/>
              <a:t>Third level</a:t>
            </a:r>
          </a:p>
          <a:p>
            <a:pPr lvl="3"/>
            <a:r>
              <a:rPr lang="en-NZ" altLang="en-US" dirty="0"/>
              <a:t>Fourth level</a:t>
            </a:r>
          </a:p>
          <a:p>
            <a:pPr lvl="4"/>
            <a:r>
              <a:rPr lang="en-NZ" altLang="en-US" dirty="0"/>
              <a:t>Too Small - Recommendation: Do not use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9855" y="6538411"/>
            <a:ext cx="587871" cy="23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30">
                <a:latin typeface="Aptos" panose="020B0004020202020204" pitchFamily="34" charset="0"/>
              </a:defRPr>
            </a:lvl1pPr>
          </a:lstStyle>
          <a:p>
            <a:fld id="{431519FB-8353-44BB-AE08-9355501CDA4E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171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695" r:id="rId3"/>
    <p:sldLayoutId id="2147483744" r:id="rId4"/>
  </p:sldLayoutIdLst>
  <p:txStyles>
    <p:titleStyle>
      <a:lvl1pPr marL="367048" indent="-367048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 b="1">
          <a:solidFill>
            <a:schemeClr val="tx1"/>
          </a:solidFill>
          <a:latin typeface="+mn-lt"/>
          <a:ea typeface="+mj-ea"/>
          <a:cs typeface="+mj-cs"/>
        </a:defRPr>
      </a:lvl1pPr>
      <a:lvl2pPr marL="367048" indent="-367048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2pPr>
      <a:lvl3pPr marL="367048" indent="-367048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3pPr>
      <a:lvl4pPr marL="367048" indent="-367048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4pPr>
      <a:lvl5pPr marL="367048" indent="-367048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5pPr>
      <a:lvl6pPr marL="670811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6pPr>
      <a:lvl7pPr marL="974575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7pPr>
      <a:lvl8pPr marL="1278339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8pPr>
      <a:lvl9pPr marL="1582103" algn="l" defTabSz="914456" rtl="0" eaLnBrk="1" fontAlgn="base" hangingPunct="1">
        <a:lnSpc>
          <a:spcPts val="4917"/>
        </a:lnSpc>
        <a:spcBef>
          <a:spcPct val="0"/>
        </a:spcBef>
        <a:spcAft>
          <a:spcPts val="2458"/>
        </a:spcAft>
        <a:defRPr sz="4784">
          <a:solidFill>
            <a:schemeClr val="tx2"/>
          </a:solidFill>
          <a:latin typeface="Arial" charset="0"/>
        </a:defRPr>
      </a:lvl9pPr>
    </p:titleStyle>
    <p:bodyStyle>
      <a:lvl1pPr marL="506273" indent="-506273" algn="l" defTabSz="914456" rtl="0" eaLnBrk="1" fontAlgn="base" hangingPunct="1">
        <a:lnSpc>
          <a:spcPts val="3322"/>
        </a:lnSpc>
        <a:spcBef>
          <a:spcPct val="0"/>
        </a:spcBef>
        <a:spcAft>
          <a:spcPts val="1661"/>
        </a:spcAft>
        <a:buChar char="•"/>
        <a:defRPr sz="3189">
          <a:solidFill>
            <a:schemeClr val="tx1"/>
          </a:solidFill>
          <a:latin typeface="+mn-lt"/>
          <a:ea typeface="+mn-ea"/>
          <a:cs typeface="+mn-cs"/>
        </a:defRPr>
      </a:lvl1pPr>
      <a:lvl2pPr marL="772066" indent="-264739" algn="l" defTabSz="914456" rtl="0" eaLnBrk="1" fontAlgn="base" hangingPunct="1">
        <a:lnSpc>
          <a:spcPts val="2923"/>
        </a:lnSpc>
        <a:spcBef>
          <a:spcPct val="0"/>
        </a:spcBef>
        <a:spcAft>
          <a:spcPts val="1462"/>
        </a:spcAft>
        <a:buChar char="–"/>
        <a:defRPr sz="2790">
          <a:solidFill>
            <a:schemeClr val="tx1"/>
          </a:solidFill>
          <a:latin typeface="+mn-lt"/>
        </a:defRPr>
      </a:lvl2pPr>
      <a:lvl3pPr marL="1025202" indent="-252082" algn="l" defTabSz="914456" rtl="0" eaLnBrk="1" fontAlgn="base" hangingPunct="1">
        <a:lnSpc>
          <a:spcPts val="2923"/>
        </a:lnSpc>
        <a:spcBef>
          <a:spcPct val="0"/>
        </a:spcBef>
        <a:spcAft>
          <a:spcPts val="1462"/>
        </a:spcAft>
        <a:buChar char="–"/>
        <a:defRPr sz="2790">
          <a:solidFill>
            <a:schemeClr val="tx1"/>
          </a:solidFill>
          <a:latin typeface="+mn-lt"/>
        </a:defRPr>
      </a:lvl3pPr>
      <a:lvl4pPr marL="1278339" indent="-252082" algn="l" defTabSz="914456" rtl="0" eaLnBrk="1" fontAlgn="base" hangingPunct="1">
        <a:lnSpc>
          <a:spcPts val="2923"/>
        </a:lnSpc>
        <a:spcBef>
          <a:spcPct val="0"/>
        </a:spcBef>
        <a:spcAft>
          <a:spcPts val="1462"/>
        </a:spcAft>
        <a:buChar char="–"/>
        <a:defRPr sz="2790">
          <a:solidFill>
            <a:schemeClr val="tx1"/>
          </a:solidFill>
          <a:latin typeface="+mn-lt"/>
        </a:defRPr>
      </a:lvl4pPr>
      <a:lvl5pPr marL="1480848" indent="-201455" algn="l" defTabSz="914456" rtl="0" eaLnBrk="1" fontAlgn="base" hangingPunct="1">
        <a:lnSpc>
          <a:spcPts val="2126"/>
        </a:lnSpc>
        <a:spcBef>
          <a:spcPct val="0"/>
        </a:spcBef>
        <a:spcAft>
          <a:spcPts val="1063"/>
        </a:spcAft>
        <a:buChar char="–"/>
        <a:defRPr sz="1993">
          <a:solidFill>
            <a:schemeClr val="tx1"/>
          </a:solidFill>
          <a:latin typeface="+mn-lt"/>
        </a:defRPr>
      </a:lvl5pPr>
      <a:lvl6pPr marL="1784612" indent="-201455" algn="l" defTabSz="914456" rtl="0" eaLnBrk="1" fontAlgn="base" hangingPunct="1">
        <a:lnSpc>
          <a:spcPts val="2126"/>
        </a:lnSpc>
        <a:spcBef>
          <a:spcPct val="0"/>
        </a:spcBef>
        <a:spcAft>
          <a:spcPts val="1063"/>
        </a:spcAft>
        <a:buChar char="–"/>
        <a:defRPr sz="1993">
          <a:solidFill>
            <a:schemeClr val="tx1"/>
          </a:solidFill>
          <a:latin typeface="+mn-lt"/>
        </a:defRPr>
      </a:lvl6pPr>
      <a:lvl7pPr marL="2088375" indent="-201455" algn="l" defTabSz="914456" rtl="0" eaLnBrk="1" fontAlgn="base" hangingPunct="1">
        <a:lnSpc>
          <a:spcPts val="2126"/>
        </a:lnSpc>
        <a:spcBef>
          <a:spcPct val="0"/>
        </a:spcBef>
        <a:spcAft>
          <a:spcPts val="1063"/>
        </a:spcAft>
        <a:buChar char="–"/>
        <a:defRPr sz="1993">
          <a:solidFill>
            <a:schemeClr val="tx1"/>
          </a:solidFill>
          <a:latin typeface="+mn-lt"/>
        </a:defRPr>
      </a:lvl7pPr>
      <a:lvl8pPr marL="2392139" indent="-201455" algn="l" defTabSz="914456" rtl="0" eaLnBrk="1" fontAlgn="base" hangingPunct="1">
        <a:lnSpc>
          <a:spcPts val="2126"/>
        </a:lnSpc>
        <a:spcBef>
          <a:spcPct val="0"/>
        </a:spcBef>
        <a:spcAft>
          <a:spcPts val="1063"/>
        </a:spcAft>
        <a:buChar char="–"/>
        <a:defRPr sz="1993">
          <a:solidFill>
            <a:schemeClr val="tx1"/>
          </a:solidFill>
          <a:latin typeface="+mn-lt"/>
        </a:defRPr>
      </a:lvl8pPr>
      <a:lvl9pPr marL="2695903" indent="-201455" algn="l" defTabSz="914456" rtl="0" eaLnBrk="1" fontAlgn="base" hangingPunct="1">
        <a:lnSpc>
          <a:spcPts val="2126"/>
        </a:lnSpc>
        <a:spcBef>
          <a:spcPct val="0"/>
        </a:spcBef>
        <a:spcAft>
          <a:spcPts val="1063"/>
        </a:spcAft>
        <a:buChar char="–"/>
        <a:defRPr sz="199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1pPr>
      <a:lvl2pPr marL="303764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2pPr>
      <a:lvl3pPr marL="607527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3pPr>
      <a:lvl4pPr marL="911291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4pPr>
      <a:lvl5pPr marL="1215055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5pPr>
      <a:lvl6pPr marL="1518818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6pPr>
      <a:lvl7pPr marL="1822582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46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8pPr>
      <a:lvl9pPr marL="2430109" algn="l" defTabSz="607527" rtl="0" eaLnBrk="1" latinLnBrk="0" hangingPunct="1">
        <a:defRPr sz="11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97D7E-E5B5-ED97-B428-B7CAA821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89353-BA31-2027-9130-313F82856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D04E7-73BB-D5FE-F8E4-DF6385A94A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A34B7E-C8ED-4CEB-8753-13E14233DD13}" type="datetimeFigureOut">
              <a:rPr lang="en-NZ" smtClean="0"/>
              <a:t>13/07/2025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8AEF7-D397-76B1-C35F-F257D25FE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50770-95B1-9AF1-544D-E37297DD0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2A2A30-358A-4C11-8DB7-5CBA7C80ABB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215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  <p:sldLayoutId id="2147483739" r:id="rId30"/>
    <p:sldLayoutId id="2147483740" r:id="rId31"/>
    <p:sldLayoutId id="2147483741" r:id="rId32"/>
    <p:sldLayoutId id="2147483742" r:id="rId33"/>
    <p:sldLayoutId id="2147483743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ADDEC51F-759D-6012-0C43-A643DF5F4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b="1" dirty="0"/>
              <a:t>GWRC (Metlink) and WCC present on the Derwent Street house vibration concerns </a:t>
            </a:r>
          </a:p>
          <a:p>
            <a:endParaRPr lang="en-NZ" b="1" dirty="0"/>
          </a:p>
          <a:p>
            <a:r>
              <a:rPr lang="en-NZ" dirty="0"/>
              <a:t>WCC &amp; GWRC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ED9B9-43E7-3652-D805-5E30BAEBEB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104" y="540106"/>
            <a:ext cx="7526881" cy="1461426"/>
          </a:xfrm>
        </p:spPr>
        <p:txBody>
          <a:bodyPr/>
          <a:lstStyle/>
          <a:p>
            <a:r>
              <a:rPr lang="en-NZ" sz="4400" b="0" dirty="0"/>
              <a:t>Island Bay (Derwent Street) </a:t>
            </a:r>
          </a:p>
          <a:p>
            <a:r>
              <a:rPr lang="en-NZ" sz="4400" b="0" dirty="0"/>
              <a:t>House vibrations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52FBB-CCB0-A605-5750-DBFDF3DEF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368" y="1556792"/>
            <a:ext cx="2638793" cy="1219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15FF1-E121-0454-08E3-13E059567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368" y="3068960"/>
            <a:ext cx="1752845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16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A39EA-D42C-635E-A3B3-C54E34DC0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104" y="1371601"/>
            <a:ext cx="11053011" cy="4946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dirty="0"/>
              <a:t>Why are we here? </a:t>
            </a:r>
          </a:p>
          <a:p>
            <a:pPr marL="0" indent="0">
              <a:buNone/>
            </a:pPr>
            <a:r>
              <a:rPr lang="en-NZ" dirty="0"/>
              <a:t>What are the options? </a:t>
            </a:r>
          </a:p>
          <a:p>
            <a:pPr marL="0" indent="0">
              <a:buNone/>
            </a:pPr>
            <a:r>
              <a:rPr lang="en-NZ" dirty="0"/>
              <a:t>We are here to hear your views…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5ECD3-0500-31EB-8B8E-B874C6F95C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683" y="352327"/>
            <a:ext cx="9208724" cy="811761"/>
          </a:xfrm>
        </p:spPr>
        <p:txBody>
          <a:bodyPr/>
          <a:lstStyle/>
          <a:p>
            <a:r>
              <a:rPr lang="en-NZ" b="0" dirty="0"/>
              <a:t>Background </a:t>
            </a:r>
          </a:p>
        </p:txBody>
      </p:sp>
    </p:spTree>
    <p:extLst>
      <p:ext uri="{BB962C8B-B14F-4D97-AF65-F5344CB8AC3E}">
        <p14:creationId xmlns:p14="http://schemas.microsoft.com/office/powerpoint/2010/main" val="2590933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0B7764-D3AB-3A8A-8012-8CBF5C13B0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04" y="513198"/>
            <a:ext cx="5378672" cy="1269578"/>
          </a:xfrm>
        </p:spPr>
        <p:txBody>
          <a:bodyPr wrap="square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sz="3500"/>
              <a:t>Laser Measure Deflectometer Survey (LMD)</a:t>
            </a:r>
            <a:endParaRPr lang="en-NZ" sz="3500" b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A8EF6-E171-9B6E-9542-EA1F7873270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7303" y="2371059"/>
            <a:ext cx="5378672" cy="3314257"/>
          </a:xfrm>
        </p:spPr>
        <p:txBody>
          <a:bodyPr>
            <a:normAutofit/>
          </a:bodyPr>
          <a:lstStyle/>
          <a:p>
            <a:pPr marL="803275" indent="-441325">
              <a:buFont typeface="Arial" panose="020B0604020202020204" pitchFamily="34" charset="0"/>
              <a:buChar char="•"/>
            </a:pPr>
            <a:r>
              <a:rPr lang="en-GB"/>
              <a:t>This image shows the results of the LMD. This is a pavement structural  survey that gives full definition of the deflection bowl, similar to Falling Weight Deflectometer (FWD). </a:t>
            </a:r>
          </a:p>
          <a:p>
            <a:pPr marL="803275" indent="-441325">
              <a:buFont typeface="Arial" panose="020B0604020202020204" pitchFamily="34" charset="0"/>
              <a:buChar char="•"/>
            </a:pPr>
            <a:r>
              <a:rPr lang="en-GB"/>
              <a:t>The results shown here are pavement remaining life in years.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DA7620-251F-0EBE-D546-0A4D83521E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63" r="1" b="10663"/>
          <a:stretch>
            <a:fillRect/>
          </a:stretch>
        </p:blipFill>
        <p:spPr>
          <a:xfrm>
            <a:off x="6096000" y="10"/>
            <a:ext cx="6096000" cy="6035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1424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0B7764-D3AB-3A8A-8012-8CBF5C13B0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04" y="513198"/>
            <a:ext cx="5378672" cy="126957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NZ"/>
              <a:t>Derwent St </a:t>
            </a:r>
            <a:r>
              <a:rPr lang="en-NZ" b="1"/>
              <a:t>LMD</a:t>
            </a:r>
            <a:endParaRPr lang="en-NZ" b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A8EF6-E171-9B6E-9542-EA1F7873270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7303" y="2371059"/>
            <a:ext cx="5378672" cy="3314257"/>
          </a:xfrm>
        </p:spPr>
        <p:txBody>
          <a:bodyPr>
            <a:normAutofit/>
          </a:bodyPr>
          <a:lstStyle/>
          <a:p>
            <a:pPr marL="803275" indent="-441325">
              <a:buFont typeface="Arial" panose="020B0604020202020204" pitchFamily="34" charset="0"/>
              <a:buChar char="•"/>
            </a:pPr>
            <a:r>
              <a:rPr lang="en-GB"/>
              <a:t>The pavement in this section of Derwent St. from Medway St to No. 95 Derwent St is compromised, needing rehabilitation.</a:t>
            </a:r>
          </a:p>
          <a:p>
            <a:pPr marL="803275" indent="-441325">
              <a:buFont typeface="Arial" panose="020B0604020202020204" pitchFamily="34" charset="0"/>
              <a:buChar char="•"/>
            </a:pPr>
            <a:r>
              <a:rPr lang="en-GB"/>
              <a:t>The rehabilitation cost of this section has been calculated at 60% of our annual road rebuild budget and would cause significant disruption to rebuild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0AFFD1-95B7-97FF-D4FF-315F9315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660" y="0"/>
            <a:ext cx="5190679" cy="6035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443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Island Bay Bus Route Options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3785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3AECA4-038E-12E3-5634-E9519C16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12034"/>
            <a:ext cx="11520727" cy="797370"/>
          </a:xfrm>
        </p:spPr>
        <p:txBody>
          <a:bodyPr/>
          <a:lstStyle/>
          <a:p>
            <a:r>
              <a:rPr lang="en-NZ" dirty="0"/>
              <a:t>Current bus routes</a:t>
            </a:r>
          </a:p>
        </p:txBody>
      </p:sp>
      <p:pic>
        <p:nvPicPr>
          <p:cNvPr id="7" name="Picture 6" descr="A map of a city&#10;&#10;Description automatically generated">
            <a:extLst>
              <a:ext uri="{FF2B5EF4-FFF2-40B4-BE49-F238E27FC236}">
                <a16:creationId xmlns:a16="http://schemas.microsoft.com/office/drawing/2014/main" id="{61D78F2B-3CCC-83FE-0929-BF5C78A1D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212" y="1474065"/>
            <a:ext cx="2698193" cy="5161761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pic>
        <p:nvPicPr>
          <p:cNvPr id="9" name="Picture 8" descr="A map with a blue line&#10;&#10;Description automatically generated">
            <a:extLst>
              <a:ext uri="{FF2B5EF4-FFF2-40B4-BE49-F238E27FC236}">
                <a16:creationId xmlns:a16="http://schemas.microsoft.com/office/drawing/2014/main" id="{61B6652C-5D0F-63D3-4445-319DF0B29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" b="3006"/>
          <a:stretch/>
        </p:blipFill>
        <p:spPr>
          <a:xfrm>
            <a:off x="1944556" y="1474065"/>
            <a:ext cx="2937523" cy="516176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7CCC84-58B7-B021-B335-ED74A71D0E6B}"/>
              </a:ext>
            </a:extLst>
          </p:cNvPr>
          <p:cNvSpPr txBox="1"/>
          <p:nvPr/>
        </p:nvSpPr>
        <p:spPr>
          <a:xfrm>
            <a:off x="1944556" y="1471435"/>
            <a:ext cx="2937523" cy="400110"/>
          </a:xfrm>
          <a:prstGeom prst="rect">
            <a:avLst/>
          </a:prstGeom>
          <a:solidFill>
            <a:srgbClr val="CDDA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>
                <a:latin typeface="+mn-lt"/>
              </a:rPr>
              <a:t>Route 29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B7B51D-7567-8B4E-D812-632BF161A166}"/>
              </a:ext>
            </a:extLst>
          </p:cNvPr>
          <p:cNvSpPr txBox="1"/>
          <p:nvPr/>
        </p:nvSpPr>
        <p:spPr>
          <a:xfrm>
            <a:off x="7320136" y="1484784"/>
            <a:ext cx="2698193" cy="400110"/>
          </a:xfrm>
          <a:prstGeom prst="rect">
            <a:avLst/>
          </a:prstGeom>
          <a:solidFill>
            <a:srgbClr val="CDDA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>
                <a:latin typeface="+mn-lt"/>
              </a:rPr>
              <a:t>Route 39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80624E-1E1C-5609-1F96-5F8024B4A31B}"/>
              </a:ext>
            </a:extLst>
          </p:cNvPr>
          <p:cNvCxnSpPr/>
          <p:nvPr/>
        </p:nvCxnSpPr>
        <p:spPr bwMode="auto">
          <a:xfrm flipH="1">
            <a:off x="3906173" y="2460706"/>
            <a:ext cx="150307" cy="5721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9125731-F98D-8EED-D7AD-1BF2C569004D}"/>
              </a:ext>
            </a:extLst>
          </p:cNvPr>
          <p:cNvCxnSpPr/>
          <p:nvPr/>
        </p:nvCxnSpPr>
        <p:spPr bwMode="auto">
          <a:xfrm flipH="1" flipV="1">
            <a:off x="2696523" y="3019308"/>
            <a:ext cx="309004" cy="85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A1F0B54-1047-C11D-ECA3-99BE037ECBCF}"/>
              </a:ext>
            </a:extLst>
          </p:cNvPr>
          <p:cNvCxnSpPr/>
          <p:nvPr/>
        </p:nvCxnSpPr>
        <p:spPr bwMode="auto">
          <a:xfrm>
            <a:off x="3635066" y="2220396"/>
            <a:ext cx="2699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658A8D-ABED-8144-AC8D-D0CDC772BC6D}"/>
              </a:ext>
            </a:extLst>
          </p:cNvPr>
          <p:cNvCxnSpPr>
            <a:cxnSpLocks/>
          </p:cNvCxnSpPr>
          <p:nvPr/>
        </p:nvCxnSpPr>
        <p:spPr bwMode="auto">
          <a:xfrm flipV="1">
            <a:off x="7973284" y="3118137"/>
            <a:ext cx="432048" cy="13813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DAA79AB-84BB-9EA8-3A9A-11E40B31D440}"/>
              </a:ext>
            </a:extLst>
          </p:cNvPr>
          <p:cNvCxnSpPr>
            <a:cxnSpLocks/>
          </p:cNvCxnSpPr>
          <p:nvPr/>
        </p:nvCxnSpPr>
        <p:spPr bwMode="auto">
          <a:xfrm flipH="1">
            <a:off x="8622259" y="3358749"/>
            <a:ext cx="416221" cy="12381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B41E85-F08F-9665-1294-1D70E2EF0164}"/>
              </a:ext>
            </a:extLst>
          </p:cNvPr>
          <p:cNvCxnSpPr>
            <a:cxnSpLocks/>
          </p:cNvCxnSpPr>
          <p:nvPr/>
        </p:nvCxnSpPr>
        <p:spPr bwMode="auto">
          <a:xfrm>
            <a:off x="8902205" y="2237512"/>
            <a:ext cx="223207" cy="297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1664BB5-4C38-D285-13B0-63FC3A72E3D6}"/>
              </a:ext>
            </a:extLst>
          </p:cNvPr>
          <p:cNvSpPr txBox="1"/>
          <p:nvPr/>
        </p:nvSpPr>
        <p:spPr>
          <a:xfrm>
            <a:off x="10133524" y="2195777"/>
            <a:ext cx="1724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4</a:t>
            </a:r>
            <a:r>
              <a:rPr lang="en-NZ" sz="1200" dirty="0">
                <a:latin typeface="+mn-lt"/>
              </a:rPr>
              <a:t> services each weekday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B9B531-0F76-30B8-1530-A3CCEBADB521}"/>
              </a:ext>
            </a:extLst>
          </p:cNvPr>
          <p:cNvSpPr txBox="1"/>
          <p:nvPr/>
        </p:nvSpPr>
        <p:spPr>
          <a:xfrm>
            <a:off x="238194" y="3579607"/>
            <a:ext cx="1940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24</a:t>
            </a:r>
            <a:r>
              <a:rPr lang="en-NZ" sz="1200" dirty="0">
                <a:latin typeface="+mn-lt"/>
              </a:rPr>
              <a:t> services each weekday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16 </a:t>
            </a:r>
            <a:r>
              <a:rPr lang="en-NZ" sz="1200" dirty="0">
                <a:latin typeface="+mn-lt"/>
              </a:rPr>
              <a:t>Sat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13</a:t>
            </a:r>
            <a:r>
              <a:rPr lang="en-NZ" sz="1200" dirty="0">
                <a:latin typeface="+mn-lt"/>
              </a:rPr>
              <a:t> Sun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3F5C848-D1AA-D8D8-E3DF-C2FCA8FA50DD}"/>
              </a:ext>
            </a:extLst>
          </p:cNvPr>
          <p:cNvSpPr txBox="1"/>
          <p:nvPr/>
        </p:nvSpPr>
        <p:spPr>
          <a:xfrm>
            <a:off x="4913431" y="1668097"/>
            <a:ext cx="183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48</a:t>
            </a:r>
            <a:r>
              <a:rPr lang="en-NZ" sz="1200" dirty="0">
                <a:latin typeface="+mn-lt"/>
              </a:rPr>
              <a:t> services each weekday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b="1" dirty="0">
                <a:latin typeface="+mn-lt"/>
              </a:rPr>
              <a:t>33 </a:t>
            </a:r>
            <a:r>
              <a:rPr lang="en-NZ" sz="1200" dirty="0">
                <a:latin typeface="+mn-lt"/>
              </a:rPr>
              <a:t>Sat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dirty="0">
                <a:latin typeface="+mn-lt"/>
              </a:rPr>
              <a:t> </a:t>
            </a:r>
            <a:r>
              <a:rPr lang="en-NZ" sz="1200" b="1" dirty="0">
                <a:latin typeface="+mn-lt"/>
              </a:rPr>
              <a:t>26 </a:t>
            </a:r>
            <a:r>
              <a:rPr lang="en-NZ" sz="1200" dirty="0">
                <a:latin typeface="+mn-lt"/>
              </a:rPr>
              <a:t>Sun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462166-4B16-30EA-E9E8-728935E3FF56}"/>
              </a:ext>
            </a:extLst>
          </p:cNvPr>
          <p:cNvCxnSpPr/>
          <p:nvPr/>
        </p:nvCxnSpPr>
        <p:spPr bwMode="auto">
          <a:xfrm>
            <a:off x="1688248" y="4340720"/>
            <a:ext cx="1162777" cy="1262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039C7ED-1299-B9E7-7155-46CE29AE1BA4}"/>
              </a:ext>
            </a:extLst>
          </p:cNvPr>
          <p:cNvCxnSpPr/>
          <p:nvPr/>
        </p:nvCxnSpPr>
        <p:spPr bwMode="auto">
          <a:xfrm flipH="1">
            <a:off x="4056480" y="1960074"/>
            <a:ext cx="1031408" cy="1796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8597ED-1E32-6D68-F85D-AB64331C0A02}"/>
              </a:ext>
            </a:extLst>
          </p:cNvPr>
          <p:cNvCxnSpPr>
            <a:cxnSpLocks/>
          </p:cNvCxnSpPr>
          <p:nvPr/>
        </p:nvCxnSpPr>
        <p:spPr bwMode="auto">
          <a:xfrm flipH="1">
            <a:off x="8756346" y="2346925"/>
            <a:ext cx="1377178" cy="1858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CCEC99F-BEE5-D1CC-E822-4F5B41B0BCEB}"/>
              </a:ext>
            </a:extLst>
          </p:cNvPr>
          <p:cNvCxnSpPr/>
          <p:nvPr/>
        </p:nvCxnSpPr>
        <p:spPr bwMode="auto">
          <a:xfrm flipV="1">
            <a:off x="3296780" y="2362409"/>
            <a:ext cx="132306" cy="60684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BF0B633-5A6E-6843-4355-96AB522FA14C}"/>
              </a:ext>
            </a:extLst>
          </p:cNvPr>
          <p:cNvCxnSpPr/>
          <p:nvPr/>
        </p:nvCxnSpPr>
        <p:spPr bwMode="auto">
          <a:xfrm flipV="1">
            <a:off x="2925109" y="3424072"/>
            <a:ext cx="206469" cy="63087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C26E903-A0D9-1B52-21EB-AB305BF815B5}"/>
              </a:ext>
            </a:extLst>
          </p:cNvPr>
          <p:cNvCxnSpPr/>
          <p:nvPr/>
        </p:nvCxnSpPr>
        <p:spPr bwMode="auto">
          <a:xfrm flipH="1">
            <a:off x="3559912" y="3681521"/>
            <a:ext cx="150307" cy="5721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DD1D8C9-A23C-4131-650F-E7AAF7DDDCA1}"/>
              </a:ext>
            </a:extLst>
          </p:cNvPr>
          <p:cNvCxnSpPr/>
          <p:nvPr/>
        </p:nvCxnSpPr>
        <p:spPr bwMode="auto">
          <a:xfrm flipH="1" flipV="1">
            <a:off x="3452841" y="2872635"/>
            <a:ext cx="233855" cy="666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5133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5636" y="1988840"/>
            <a:ext cx="11520727" cy="2304256"/>
          </a:xfrm>
        </p:spPr>
        <p:txBody>
          <a:bodyPr/>
          <a:lstStyle/>
          <a:p>
            <a:r>
              <a:rPr lang="en-NZ" dirty="0"/>
              <a:t>Medway Street bus stop #6960</a:t>
            </a:r>
          </a:p>
          <a:p>
            <a:pPr lvl="1"/>
            <a:r>
              <a:rPr lang="en-NZ" dirty="0"/>
              <a:t>Average of 1250 boardings and alighting's per month (2024). Average of 41 people per day</a:t>
            </a:r>
          </a:p>
          <a:p>
            <a:pPr lvl="1"/>
            <a:r>
              <a:rPr lang="en-NZ" dirty="0"/>
              <a:t>Provides only local access to Island Bay Shops for 3162 residents of Owhiro Bay and Southgate. </a:t>
            </a:r>
          </a:p>
          <a:p>
            <a:pPr lvl="1"/>
            <a:r>
              <a:rPr lang="en-NZ" dirty="0"/>
              <a:t>Route 29. Highest patronage is between 11am 4pm. High Gold Card usage.</a:t>
            </a:r>
          </a:p>
          <a:p>
            <a:pPr lvl="1"/>
            <a:r>
              <a:rPr lang="en-NZ" dirty="0"/>
              <a:t>This bus stop is rarely used by morning commuters into the CBD.</a:t>
            </a:r>
          </a:p>
          <a:p>
            <a:pPr lvl="1"/>
            <a:r>
              <a:rPr lang="en-NZ" dirty="0"/>
              <a:t>High usage for peak commuters in the evening.</a:t>
            </a:r>
          </a:p>
          <a:p>
            <a:pPr lvl="1"/>
            <a:r>
              <a:rPr lang="en-NZ" dirty="0"/>
              <a:t>Route 39 service terminates at this stop. </a:t>
            </a:r>
          </a:p>
          <a:p>
            <a:pPr lvl="1"/>
            <a:r>
              <a:rPr lang="en-NZ" dirty="0"/>
              <a:t>Approx. 2 people a day alight a service at this bus stop</a:t>
            </a: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336" y="188640"/>
            <a:ext cx="11520727" cy="797370"/>
          </a:xfrm>
        </p:spPr>
        <p:txBody>
          <a:bodyPr/>
          <a:lstStyle/>
          <a:p>
            <a:r>
              <a:rPr lang="en-NZ" dirty="0"/>
              <a:t>Customers affected</a:t>
            </a:r>
          </a:p>
        </p:txBody>
      </p:sp>
    </p:spTree>
    <p:extLst>
      <p:ext uri="{BB962C8B-B14F-4D97-AF65-F5344CB8AC3E}">
        <p14:creationId xmlns:p14="http://schemas.microsoft.com/office/powerpoint/2010/main" val="2175618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B79F42-8763-8FB6-35F9-BB3B69AD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Options for Route 29</a:t>
            </a:r>
          </a:p>
        </p:txBody>
      </p:sp>
      <p:pic>
        <p:nvPicPr>
          <p:cNvPr id="4" name="Picture 3" descr="A map with a blue line&#10;&#10;Description automatically generated">
            <a:extLst>
              <a:ext uri="{FF2B5EF4-FFF2-40B4-BE49-F238E27FC236}">
                <a16:creationId xmlns:a16="http://schemas.microsoft.com/office/drawing/2014/main" id="{33CC88A4-86BA-3CC9-00E2-A600F2A35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" r="2997" b="3006"/>
          <a:stretch/>
        </p:blipFill>
        <p:spPr>
          <a:xfrm>
            <a:off x="988658" y="1785772"/>
            <a:ext cx="2593054" cy="4891852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6433E2-E470-0695-D669-22CE2C2D7B22}"/>
              </a:ext>
            </a:extLst>
          </p:cNvPr>
          <p:cNvCxnSpPr/>
          <p:nvPr/>
        </p:nvCxnSpPr>
        <p:spPr bwMode="auto">
          <a:xfrm flipV="1">
            <a:off x="2288671" y="2534474"/>
            <a:ext cx="72008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592D2E-5936-D0AE-10AF-06DC78CBB1BA}"/>
              </a:ext>
            </a:extLst>
          </p:cNvPr>
          <p:cNvCxnSpPr/>
          <p:nvPr/>
        </p:nvCxnSpPr>
        <p:spPr bwMode="auto">
          <a:xfrm flipV="1">
            <a:off x="1732483" y="3478756"/>
            <a:ext cx="364147" cy="1109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CBFCAB9-E5CC-0DF6-D83C-84EC6F238B84}"/>
              </a:ext>
            </a:extLst>
          </p:cNvPr>
          <p:cNvCxnSpPr/>
          <p:nvPr/>
        </p:nvCxnSpPr>
        <p:spPr bwMode="auto">
          <a:xfrm flipH="1">
            <a:off x="2294661" y="3881933"/>
            <a:ext cx="268133" cy="9152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C07B21-AD5F-3DE2-5DB8-643850422DFF}"/>
              </a:ext>
            </a:extLst>
          </p:cNvPr>
          <p:cNvCxnSpPr/>
          <p:nvPr/>
        </p:nvCxnSpPr>
        <p:spPr bwMode="auto">
          <a:xfrm flipH="1">
            <a:off x="2757111" y="2760464"/>
            <a:ext cx="128189" cy="3791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67F0009-F4E8-CB8C-4358-ABCF41EFF687}"/>
              </a:ext>
            </a:extLst>
          </p:cNvPr>
          <p:cNvCxnSpPr/>
          <p:nvPr/>
        </p:nvCxnSpPr>
        <p:spPr bwMode="auto">
          <a:xfrm flipH="1" flipV="1">
            <a:off x="2309839" y="3271870"/>
            <a:ext cx="309004" cy="85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E59A35-4E03-6A42-0DBF-77FE1236397E}"/>
              </a:ext>
            </a:extLst>
          </p:cNvPr>
          <p:cNvCxnSpPr/>
          <p:nvPr/>
        </p:nvCxnSpPr>
        <p:spPr bwMode="auto">
          <a:xfrm>
            <a:off x="2518937" y="2504422"/>
            <a:ext cx="26996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E9E14E7-6C62-0D56-4AFB-A79A3FE686D7}"/>
              </a:ext>
            </a:extLst>
          </p:cNvPr>
          <p:cNvSpPr txBox="1"/>
          <p:nvPr/>
        </p:nvSpPr>
        <p:spPr>
          <a:xfrm>
            <a:off x="82204" y="4050391"/>
            <a:ext cx="135853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200" dirty="0">
                <a:solidFill>
                  <a:srgbClr val="00364A"/>
                </a:solidFill>
                <a:latin typeface="+mn-lt"/>
              </a:rPr>
              <a:t>24 services each weekday </a:t>
            </a:r>
            <a:br>
              <a:rPr lang="en-NZ" sz="1200" dirty="0">
                <a:solidFill>
                  <a:srgbClr val="00364A"/>
                </a:solidFill>
                <a:latin typeface="+mn-lt"/>
              </a:rPr>
            </a:br>
            <a:r>
              <a:rPr lang="en-NZ" sz="1200" dirty="0">
                <a:solidFill>
                  <a:srgbClr val="00364A"/>
                </a:solidFill>
                <a:latin typeface="+mn-lt"/>
              </a:rPr>
              <a:t>(16 Sat &amp; 13 Sun)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74B4-D3A9-2D64-5C07-DBB778F819E4}"/>
              </a:ext>
            </a:extLst>
          </p:cNvPr>
          <p:cNvSpPr txBox="1"/>
          <p:nvPr/>
        </p:nvSpPr>
        <p:spPr>
          <a:xfrm>
            <a:off x="82203" y="2175894"/>
            <a:ext cx="153192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rgbClr val="00364A"/>
                </a:solidFill>
                <a:latin typeface="+mn-lt"/>
              </a:rPr>
              <a:t>48 services each weekday</a:t>
            </a:r>
          </a:p>
          <a:p>
            <a:r>
              <a:rPr lang="en-NZ" sz="1200" dirty="0">
                <a:solidFill>
                  <a:srgbClr val="00364A"/>
                </a:solidFill>
                <a:latin typeface="+mn-lt"/>
              </a:rPr>
              <a:t>(17 Sat &amp; 13 Sun</a:t>
            </a:r>
            <a:r>
              <a:rPr lang="en-NZ" sz="1000" dirty="0">
                <a:solidFill>
                  <a:srgbClr val="00364A"/>
                </a:solidFill>
                <a:latin typeface="+mn-lt"/>
              </a:rPr>
              <a:t>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9EEC43-46E4-3684-A6FE-1AB3E493EAD2}"/>
              </a:ext>
            </a:extLst>
          </p:cNvPr>
          <p:cNvCxnSpPr/>
          <p:nvPr/>
        </p:nvCxnSpPr>
        <p:spPr bwMode="auto">
          <a:xfrm>
            <a:off x="1506660" y="4505825"/>
            <a:ext cx="295689" cy="933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D3AB95-AFD5-85CE-67D9-C1BA5DED16A0}"/>
              </a:ext>
            </a:extLst>
          </p:cNvPr>
          <p:cNvCxnSpPr/>
          <p:nvPr/>
        </p:nvCxnSpPr>
        <p:spPr bwMode="auto">
          <a:xfrm>
            <a:off x="1700667" y="2358008"/>
            <a:ext cx="701819" cy="474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 descr="A map of a city&#10;&#10;Description automatically generated">
            <a:extLst>
              <a:ext uri="{FF2B5EF4-FFF2-40B4-BE49-F238E27FC236}">
                <a16:creationId xmlns:a16="http://schemas.microsoft.com/office/drawing/2014/main" id="{4A290396-768A-78FE-4849-AD3207EF9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43" y="1766331"/>
            <a:ext cx="2439075" cy="4610743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D1F34F-75A5-26A0-9627-E73553E09D03}"/>
              </a:ext>
            </a:extLst>
          </p:cNvPr>
          <p:cNvSpPr/>
          <p:nvPr/>
        </p:nvSpPr>
        <p:spPr bwMode="auto">
          <a:xfrm>
            <a:off x="4894303" y="2386016"/>
            <a:ext cx="2204720" cy="3921760"/>
          </a:xfrm>
          <a:custGeom>
            <a:avLst/>
            <a:gdLst>
              <a:gd name="connsiteX0" fmla="*/ 0 w 2204720"/>
              <a:gd name="connsiteY0" fmla="*/ 3921760 h 3921760"/>
              <a:gd name="connsiteX1" fmla="*/ 457200 w 2204720"/>
              <a:gd name="connsiteY1" fmla="*/ 3820160 h 3921760"/>
              <a:gd name="connsiteX2" fmla="*/ 802640 w 2204720"/>
              <a:gd name="connsiteY2" fmla="*/ 3058160 h 3921760"/>
              <a:gd name="connsiteX3" fmla="*/ 772160 w 2204720"/>
              <a:gd name="connsiteY3" fmla="*/ 2651760 h 3921760"/>
              <a:gd name="connsiteX4" fmla="*/ 1361440 w 2204720"/>
              <a:gd name="connsiteY4" fmla="*/ 701040 h 3921760"/>
              <a:gd name="connsiteX5" fmla="*/ 1513840 w 2204720"/>
              <a:gd name="connsiteY5" fmla="*/ 213360 h 3921760"/>
              <a:gd name="connsiteX6" fmla="*/ 1524000 w 2204720"/>
              <a:gd name="connsiteY6" fmla="*/ 10160 h 3921760"/>
              <a:gd name="connsiteX7" fmla="*/ 1249680 w 2204720"/>
              <a:gd name="connsiteY7" fmla="*/ 0 h 3921760"/>
              <a:gd name="connsiteX8" fmla="*/ 1066800 w 2204720"/>
              <a:gd name="connsiteY8" fmla="*/ 629920 h 3921760"/>
              <a:gd name="connsiteX9" fmla="*/ 2204720 w 2204720"/>
              <a:gd name="connsiteY9" fmla="*/ 975360 h 39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4720" h="3921760">
                <a:moveTo>
                  <a:pt x="0" y="3921760"/>
                </a:moveTo>
                <a:lnTo>
                  <a:pt x="457200" y="3820160"/>
                </a:lnTo>
                <a:lnTo>
                  <a:pt x="802640" y="3058160"/>
                </a:lnTo>
                <a:lnTo>
                  <a:pt x="772160" y="2651760"/>
                </a:lnTo>
                <a:lnTo>
                  <a:pt x="1361440" y="701040"/>
                </a:lnTo>
                <a:lnTo>
                  <a:pt x="1513840" y="213360"/>
                </a:lnTo>
                <a:lnTo>
                  <a:pt x="1524000" y="10160"/>
                </a:lnTo>
                <a:lnTo>
                  <a:pt x="1249680" y="0"/>
                </a:lnTo>
                <a:lnTo>
                  <a:pt x="1066800" y="629920"/>
                </a:lnTo>
                <a:lnTo>
                  <a:pt x="2204720" y="975360"/>
                </a:ln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3732A8-8E89-B9C0-663B-4543CE3573F0}"/>
              </a:ext>
            </a:extLst>
          </p:cNvPr>
          <p:cNvCxnSpPr/>
          <p:nvPr/>
        </p:nvCxnSpPr>
        <p:spPr bwMode="auto">
          <a:xfrm flipV="1">
            <a:off x="5921377" y="2572224"/>
            <a:ext cx="72008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9E93AF-7556-FD2B-8B10-961534C4F720}"/>
              </a:ext>
            </a:extLst>
          </p:cNvPr>
          <p:cNvCxnSpPr/>
          <p:nvPr/>
        </p:nvCxnSpPr>
        <p:spPr bwMode="auto">
          <a:xfrm flipH="1">
            <a:off x="6410751" y="2646131"/>
            <a:ext cx="128189" cy="3791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A5317DE-CFE7-1D85-717B-A9E26A1D3E1C}"/>
              </a:ext>
            </a:extLst>
          </p:cNvPr>
          <p:cNvCxnSpPr/>
          <p:nvPr/>
        </p:nvCxnSpPr>
        <p:spPr bwMode="auto">
          <a:xfrm flipH="1" flipV="1">
            <a:off x="5891431" y="3077651"/>
            <a:ext cx="309004" cy="851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973B1C-0A5A-624E-5DD1-85F41D02F26E}"/>
              </a:ext>
            </a:extLst>
          </p:cNvPr>
          <p:cNvCxnSpPr/>
          <p:nvPr/>
        </p:nvCxnSpPr>
        <p:spPr bwMode="auto">
          <a:xfrm>
            <a:off x="6134731" y="2484981"/>
            <a:ext cx="26996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364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FDFB67F-2195-6D0B-4981-CE6E476B728B}"/>
              </a:ext>
            </a:extLst>
          </p:cNvPr>
          <p:cNvSpPr txBox="1"/>
          <p:nvPr/>
        </p:nvSpPr>
        <p:spPr>
          <a:xfrm>
            <a:off x="957769" y="1450459"/>
            <a:ext cx="2651729" cy="315872"/>
          </a:xfrm>
          <a:prstGeom prst="rect">
            <a:avLst/>
          </a:prstGeom>
          <a:solidFill>
            <a:srgbClr val="0036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+mn-lt"/>
              </a:rPr>
              <a:t>Current</a:t>
            </a:r>
            <a:r>
              <a:rPr lang="en-NZ" sz="1400" b="1" dirty="0">
                <a:latin typeface="+mn-lt"/>
              </a:rPr>
              <a:t> </a:t>
            </a:r>
            <a:r>
              <a:rPr lang="en-NZ" sz="1400" b="1" dirty="0">
                <a:solidFill>
                  <a:schemeClr val="bg1"/>
                </a:solidFill>
                <a:latin typeface="+mn-lt"/>
              </a:rPr>
              <a:t>route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DD96B7-51E4-8209-BA34-BFADED543C91}"/>
              </a:ext>
            </a:extLst>
          </p:cNvPr>
          <p:cNvSpPr txBox="1"/>
          <p:nvPr/>
        </p:nvSpPr>
        <p:spPr>
          <a:xfrm>
            <a:off x="4746980" y="1429365"/>
            <a:ext cx="2520280" cy="307777"/>
          </a:xfrm>
          <a:prstGeom prst="rect">
            <a:avLst/>
          </a:prstGeom>
          <a:solidFill>
            <a:srgbClr val="0036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+mn-lt"/>
              </a:rPr>
              <a:t>Remove south of Mersey</a:t>
            </a:r>
          </a:p>
        </p:txBody>
      </p:sp>
      <p:pic>
        <p:nvPicPr>
          <p:cNvPr id="24" name="Picture 23" descr="A map of a city&#10;&#10;Description automatically generated">
            <a:extLst>
              <a:ext uri="{FF2B5EF4-FFF2-40B4-BE49-F238E27FC236}">
                <a16:creationId xmlns:a16="http://schemas.microsoft.com/office/drawing/2014/main" id="{94B40C1D-26F5-91EF-DCDD-02F47FA7F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503" y="1723400"/>
            <a:ext cx="2439075" cy="4610743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1C93AD5-223B-ACA0-023E-B1499337B0F1}"/>
              </a:ext>
            </a:extLst>
          </p:cNvPr>
          <p:cNvSpPr txBox="1"/>
          <p:nvPr/>
        </p:nvSpPr>
        <p:spPr>
          <a:xfrm>
            <a:off x="8268900" y="1404488"/>
            <a:ext cx="2520280" cy="307777"/>
          </a:xfrm>
          <a:prstGeom prst="rect">
            <a:avLst/>
          </a:prstGeom>
          <a:solidFill>
            <a:srgbClr val="0036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>
                <a:solidFill>
                  <a:schemeClr val="bg1"/>
                </a:solidFill>
                <a:latin typeface="+mn-lt"/>
              </a:rPr>
              <a:t>Complete removal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243D760-A7CC-9A92-0AB7-8EDC52EDA747}"/>
              </a:ext>
            </a:extLst>
          </p:cNvPr>
          <p:cNvSpPr/>
          <p:nvPr/>
        </p:nvSpPr>
        <p:spPr bwMode="auto">
          <a:xfrm>
            <a:off x="8436840" y="3102754"/>
            <a:ext cx="2184400" cy="3200400"/>
          </a:xfrm>
          <a:custGeom>
            <a:avLst/>
            <a:gdLst>
              <a:gd name="connsiteX0" fmla="*/ 0 w 2184400"/>
              <a:gd name="connsiteY0" fmla="*/ 3200400 h 3200400"/>
              <a:gd name="connsiteX1" fmla="*/ 436880 w 2184400"/>
              <a:gd name="connsiteY1" fmla="*/ 3088640 h 3200400"/>
              <a:gd name="connsiteX2" fmla="*/ 751840 w 2184400"/>
              <a:gd name="connsiteY2" fmla="*/ 2438400 h 3200400"/>
              <a:gd name="connsiteX3" fmla="*/ 782320 w 2184400"/>
              <a:gd name="connsiteY3" fmla="*/ 2153920 h 3200400"/>
              <a:gd name="connsiteX4" fmla="*/ 772160 w 2184400"/>
              <a:gd name="connsiteY4" fmla="*/ 1930400 h 3200400"/>
              <a:gd name="connsiteX5" fmla="*/ 1371600 w 2184400"/>
              <a:gd name="connsiteY5" fmla="*/ 0 h 3200400"/>
              <a:gd name="connsiteX6" fmla="*/ 2184400 w 2184400"/>
              <a:gd name="connsiteY6" fmla="*/ 264160 h 32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4400" h="3200400">
                <a:moveTo>
                  <a:pt x="0" y="3200400"/>
                </a:moveTo>
                <a:lnTo>
                  <a:pt x="436880" y="3088640"/>
                </a:lnTo>
                <a:lnTo>
                  <a:pt x="751840" y="2438400"/>
                </a:lnTo>
                <a:lnTo>
                  <a:pt x="782320" y="2153920"/>
                </a:lnTo>
                <a:lnTo>
                  <a:pt x="772160" y="1930400"/>
                </a:lnTo>
                <a:lnTo>
                  <a:pt x="1371600" y="0"/>
                </a:lnTo>
                <a:lnTo>
                  <a:pt x="2184400" y="264160"/>
                </a:ln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10DD83D-8C8A-E814-CE52-94F0B5DF5F9D}"/>
              </a:ext>
            </a:extLst>
          </p:cNvPr>
          <p:cNvSpPr/>
          <p:nvPr/>
        </p:nvSpPr>
        <p:spPr bwMode="auto">
          <a:xfrm>
            <a:off x="9418356" y="1914601"/>
            <a:ext cx="566075" cy="371439"/>
          </a:xfrm>
          <a:prstGeom prst="roundRect">
            <a:avLst>
              <a:gd name="adj" fmla="val 4976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Island Bay </a:t>
            </a:r>
            <a:b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Shops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6B0CCE-6EF6-B6F8-0243-2D11EA94BCDD}"/>
              </a:ext>
            </a:extLst>
          </p:cNvPr>
          <p:cNvSpPr txBox="1"/>
          <p:nvPr/>
        </p:nvSpPr>
        <p:spPr>
          <a:xfrm>
            <a:off x="4746980" y="6396685"/>
            <a:ext cx="2520280" cy="307777"/>
          </a:xfrm>
          <a:prstGeom prst="rect">
            <a:avLst/>
          </a:prstGeom>
          <a:solidFill>
            <a:srgbClr val="CDDA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latin typeface="+mn-lt"/>
              </a:rPr>
              <a:t>Low customer impact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812498-6BE5-3082-9E52-B55D7AEC98BC}"/>
              </a:ext>
            </a:extLst>
          </p:cNvPr>
          <p:cNvSpPr txBox="1"/>
          <p:nvPr/>
        </p:nvSpPr>
        <p:spPr>
          <a:xfrm>
            <a:off x="8268900" y="6369847"/>
            <a:ext cx="2520280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latin typeface="+mn-lt"/>
              </a:rPr>
              <a:t>High customer impact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784A7D1-A600-6D6C-BEDA-75823BF4FA38}"/>
              </a:ext>
            </a:extLst>
          </p:cNvPr>
          <p:cNvSpPr/>
          <p:nvPr/>
        </p:nvSpPr>
        <p:spPr bwMode="auto">
          <a:xfrm>
            <a:off x="9840416" y="3182396"/>
            <a:ext cx="66399" cy="88687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648F8B-65CC-4729-E5C3-1A838BF69F42}"/>
              </a:ext>
            </a:extLst>
          </p:cNvPr>
          <p:cNvSpPr txBox="1"/>
          <p:nvPr/>
        </p:nvSpPr>
        <p:spPr>
          <a:xfrm>
            <a:off x="10789180" y="2325517"/>
            <a:ext cx="1320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>
                <a:latin typeface="+mn-lt"/>
              </a:rPr>
              <a:t>Note: Alternative bus stops 6min walk from New World (400m)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DED3CA-6654-3CA7-2B60-78A41E53B04D}"/>
              </a:ext>
            </a:extLst>
          </p:cNvPr>
          <p:cNvSpPr/>
          <p:nvPr/>
        </p:nvSpPr>
        <p:spPr bwMode="auto">
          <a:xfrm>
            <a:off x="10056440" y="2996215"/>
            <a:ext cx="66399" cy="88687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342AB4E-8A0A-6E28-5B4A-47FBDEED81EF}"/>
              </a:ext>
            </a:extLst>
          </p:cNvPr>
          <p:cNvSpPr/>
          <p:nvPr/>
        </p:nvSpPr>
        <p:spPr bwMode="auto">
          <a:xfrm>
            <a:off x="5923008" y="1924455"/>
            <a:ext cx="566075" cy="371439"/>
          </a:xfrm>
          <a:prstGeom prst="roundRect">
            <a:avLst>
              <a:gd name="adj" fmla="val 4976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Island Bay </a:t>
            </a:r>
            <a:b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Shops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93D1D42-DF4D-83D5-CED5-6EBFFD7E1092}"/>
              </a:ext>
            </a:extLst>
          </p:cNvPr>
          <p:cNvSpPr/>
          <p:nvPr/>
        </p:nvSpPr>
        <p:spPr bwMode="auto">
          <a:xfrm>
            <a:off x="2205961" y="1895410"/>
            <a:ext cx="566075" cy="371439"/>
          </a:xfrm>
          <a:prstGeom prst="roundRect">
            <a:avLst>
              <a:gd name="adj" fmla="val 49762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Island Bay </a:t>
            </a:r>
            <a:b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NZ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Shops</a:t>
            </a:r>
          </a:p>
        </p:txBody>
      </p:sp>
    </p:spTree>
    <p:extLst>
      <p:ext uri="{BB962C8B-B14F-4D97-AF65-F5344CB8AC3E}">
        <p14:creationId xmlns:p14="http://schemas.microsoft.com/office/powerpoint/2010/main" val="2903169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5F0D9D-EACA-AEFB-A831-61CB5AB97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36" y="148774"/>
            <a:ext cx="11520727" cy="797370"/>
          </a:xfrm>
        </p:spPr>
        <p:txBody>
          <a:bodyPr/>
          <a:lstStyle/>
          <a:p>
            <a:r>
              <a:rPr lang="en-NZ" dirty="0"/>
              <a:t>Options</a:t>
            </a:r>
          </a:p>
        </p:txBody>
      </p:sp>
      <p:pic>
        <p:nvPicPr>
          <p:cNvPr id="4" name="Picture 3" descr="A map of a city&#10;&#10;Description automatically generated">
            <a:extLst>
              <a:ext uri="{FF2B5EF4-FFF2-40B4-BE49-F238E27FC236}">
                <a16:creationId xmlns:a16="http://schemas.microsoft.com/office/drawing/2014/main" id="{F0839147-1DB9-7FC9-BB1A-4E56CE9D3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2" y="1361784"/>
            <a:ext cx="2840228" cy="5433480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532CB8-4281-949B-C548-09F6E7A35ED9}"/>
              </a:ext>
            </a:extLst>
          </p:cNvPr>
          <p:cNvSpPr txBox="1"/>
          <p:nvPr/>
        </p:nvSpPr>
        <p:spPr>
          <a:xfrm>
            <a:off x="3778025" y="229937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b="1" dirty="0">
                <a:latin typeface="+mn-lt"/>
              </a:rPr>
              <a:t>Route 39</a:t>
            </a:r>
            <a:br>
              <a:rPr lang="en-NZ" sz="1800" b="1" dirty="0">
                <a:latin typeface="+mn-lt"/>
              </a:rPr>
            </a:br>
            <a:r>
              <a:rPr lang="en-NZ" sz="1800" b="1" dirty="0">
                <a:latin typeface="+mn-lt"/>
              </a:rPr>
              <a:t>Current route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666002-45FA-8A45-DDE8-E42FDCB21CDF}"/>
              </a:ext>
            </a:extLst>
          </p:cNvPr>
          <p:cNvSpPr txBox="1"/>
          <p:nvPr/>
        </p:nvSpPr>
        <p:spPr>
          <a:xfrm>
            <a:off x="3643640" y="3085098"/>
            <a:ext cx="210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NZ" sz="1200" dirty="0">
                <a:latin typeface="+mn-lt"/>
              </a:rPr>
              <a:t>4 services each weekday which the bus runs empty.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3A092BB-30DD-A2C7-2960-3973F0848E0F}"/>
              </a:ext>
            </a:extLst>
          </p:cNvPr>
          <p:cNvCxnSpPr/>
          <p:nvPr/>
        </p:nvCxnSpPr>
        <p:spPr bwMode="auto">
          <a:xfrm flipH="1">
            <a:off x="2666645" y="3454430"/>
            <a:ext cx="1200412" cy="1185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A4FF31F-A157-7606-8074-E3EEA6FFC1DD}"/>
              </a:ext>
            </a:extLst>
          </p:cNvPr>
          <p:cNvSpPr txBox="1"/>
          <p:nvPr/>
        </p:nvSpPr>
        <p:spPr>
          <a:xfrm>
            <a:off x="9937973" y="2299378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b="1" dirty="0">
                <a:latin typeface="+mn-lt"/>
              </a:rPr>
              <a:t>Route 39</a:t>
            </a:r>
            <a:br>
              <a:rPr lang="en-NZ" sz="1800" b="1" dirty="0">
                <a:latin typeface="+mn-lt"/>
              </a:rPr>
            </a:br>
            <a:r>
              <a:rPr lang="en-NZ" sz="1800" b="1" dirty="0">
                <a:latin typeface="+mn-lt"/>
              </a:rPr>
              <a:t>Truncate to Reef Street</a:t>
            </a:r>
          </a:p>
        </p:txBody>
      </p:sp>
      <p:pic>
        <p:nvPicPr>
          <p:cNvPr id="18" name="Picture 17" descr="A map of a city&#10;&#10;Description automatically generated">
            <a:extLst>
              <a:ext uri="{FF2B5EF4-FFF2-40B4-BE49-F238E27FC236}">
                <a16:creationId xmlns:a16="http://schemas.microsoft.com/office/drawing/2014/main" id="{FB6FDC37-976F-B4D1-1715-BF3D90E3F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0407"/>
            <a:ext cx="2880320" cy="5444857"/>
          </a:xfrm>
          <a:prstGeom prst="rect">
            <a:avLst/>
          </a:prstGeom>
          <a:ln w="38100">
            <a:solidFill>
              <a:srgbClr val="00364A"/>
            </a:solidFill>
          </a:ln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853D7E2-1799-6795-5EEC-1B3E1F5D70AB}"/>
              </a:ext>
            </a:extLst>
          </p:cNvPr>
          <p:cNvSpPr/>
          <p:nvPr/>
        </p:nvSpPr>
        <p:spPr bwMode="auto">
          <a:xfrm>
            <a:off x="7032104" y="4941168"/>
            <a:ext cx="1152128" cy="1854096"/>
          </a:xfrm>
          <a:custGeom>
            <a:avLst/>
            <a:gdLst>
              <a:gd name="connsiteX0" fmla="*/ 0 w 961534"/>
              <a:gd name="connsiteY0" fmla="*/ 1517716 h 1517716"/>
              <a:gd name="connsiteX1" fmla="*/ 424206 w 961534"/>
              <a:gd name="connsiteY1" fmla="*/ 1395167 h 1517716"/>
              <a:gd name="connsiteX2" fmla="*/ 791851 w 961534"/>
              <a:gd name="connsiteY2" fmla="*/ 697584 h 1517716"/>
              <a:gd name="connsiteX3" fmla="*/ 772997 w 961534"/>
              <a:gd name="connsiteY3" fmla="*/ 452487 h 1517716"/>
              <a:gd name="connsiteX4" fmla="*/ 754144 w 961534"/>
              <a:gd name="connsiteY4" fmla="*/ 263951 h 1517716"/>
              <a:gd name="connsiteX5" fmla="*/ 838985 w 961534"/>
              <a:gd name="connsiteY5" fmla="*/ 0 h 1517716"/>
              <a:gd name="connsiteX6" fmla="*/ 961534 w 961534"/>
              <a:gd name="connsiteY6" fmla="*/ 47134 h 151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1534" h="1517716">
                <a:moveTo>
                  <a:pt x="0" y="1517716"/>
                </a:moveTo>
                <a:lnTo>
                  <a:pt x="424206" y="1395167"/>
                </a:lnTo>
                <a:lnTo>
                  <a:pt x="791851" y="697584"/>
                </a:lnTo>
                <a:lnTo>
                  <a:pt x="772997" y="452487"/>
                </a:lnTo>
                <a:lnTo>
                  <a:pt x="754144" y="263951"/>
                </a:lnTo>
                <a:lnTo>
                  <a:pt x="838985" y="0"/>
                </a:lnTo>
                <a:lnTo>
                  <a:pt x="961534" y="47134"/>
                </a:lnTo>
              </a:path>
            </a:pathLst>
          </a:cu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400" b="0" i="0" u="none" strike="noStrike" cap="none" normalizeH="0" baseline="0">
              <a:ln w="38100">
                <a:solidFill>
                  <a:schemeClr val="bg1">
                    <a:lumMod val="50000"/>
                  </a:schemeClr>
                </a:solidFill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4781E4-F300-A910-D67C-A547040EB557}"/>
              </a:ext>
            </a:extLst>
          </p:cNvPr>
          <p:cNvSpPr txBox="1"/>
          <p:nvPr/>
        </p:nvSpPr>
        <p:spPr>
          <a:xfrm>
            <a:off x="6895042" y="1345895"/>
            <a:ext cx="2873366" cy="307777"/>
          </a:xfrm>
          <a:prstGeom prst="rect">
            <a:avLst/>
          </a:prstGeom>
          <a:solidFill>
            <a:srgbClr val="CDDA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dirty="0">
                <a:latin typeface="+mn-lt"/>
              </a:rPr>
              <a:t>Low customer impact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D3DCF0-6151-EABA-B289-3599C8761D48}"/>
              </a:ext>
            </a:extLst>
          </p:cNvPr>
          <p:cNvCxnSpPr/>
          <p:nvPr/>
        </p:nvCxnSpPr>
        <p:spPr bwMode="auto">
          <a:xfrm>
            <a:off x="2470328" y="2204864"/>
            <a:ext cx="21710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F8E2D0-FD74-9C10-E4FE-9968F93B1DBA}"/>
              </a:ext>
            </a:extLst>
          </p:cNvPr>
          <p:cNvCxnSpPr/>
          <p:nvPr/>
        </p:nvCxnSpPr>
        <p:spPr bwMode="auto">
          <a:xfrm flipV="1">
            <a:off x="1558534" y="2617485"/>
            <a:ext cx="518324" cy="16738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441998D-D5E4-F3E1-1535-E529CFA6C09A}"/>
              </a:ext>
            </a:extLst>
          </p:cNvPr>
          <p:cNvCxnSpPr/>
          <p:nvPr/>
        </p:nvCxnSpPr>
        <p:spPr bwMode="auto">
          <a:xfrm flipH="1">
            <a:off x="2216096" y="2958657"/>
            <a:ext cx="508465" cy="16131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5527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F04C9D-390D-C294-6BD4-6FA1C94813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105" y="492481"/>
            <a:ext cx="6249170" cy="1615827"/>
          </a:xfrm>
        </p:spPr>
        <p:txBody>
          <a:bodyPr/>
          <a:lstStyle/>
          <a:p>
            <a:r>
              <a:rPr lang="en-NZ" err="1"/>
              <a:t>Ngā</a:t>
            </a:r>
            <a:r>
              <a:rPr lang="en-NZ"/>
              <a:t> mihi</a:t>
            </a:r>
          </a:p>
          <a:p>
            <a:pPr lvl="1"/>
            <a:r>
              <a:rPr lang="en-NZ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81237327"/>
      </p:ext>
    </p:extLst>
  </p:cSld>
  <p:clrMapOvr>
    <a:masterClrMapping/>
  </p:clrMapOvr>
</p:sld>
</file>

<file path=ppt/theme/theme1.xml><?xml version="1.0" encoding="utf-8"?>
<a:theme xmlns:a="http://schemas.openxmlformats.org/drawingml/2006/main" name="(GW) Blank Presentation">
  <a:themeElements>
    <a:clrScheme name="(GW) Blank Presentation 2">
      <a:dk1>
        <a:srgbClr val="000000"/>
      </a:dk1>
      <a:lt1>
        <a:srgbClr val="FFFFFF"/>
      </a:lt1>
      <a:dk2>
        <a:srgbClr val="006270"/>
      </a:dk2>
      <a:lt2>
        <a:srgbClr val="A0B700"/>
      </a:lt2>
      <a:accent1>
        <a:srgbClr val="008ED8"/>
      </a:accent1>
      <a:accent2>
        <a:srgbClr val="DF6B00"/>
      </a:accent2>
      <a:accent3>
        <a:srgbClr val="FFFFFF"/>
      </a:accent3>
      <a:accent4>
        <a:srgbClr val="000000"/>
      </a:accent4>
      <a:accent5>
        <a:srgbClr val="AAC6E9"/>
      </a:accent5>
      <a:accent6>
        <a:srgbClr val="CA6000"/>
      </a:accent6>
      <a:hlink>
        <a:srgbClr val="4F9700"/>
      </a:hlink>
      <a:folHlink>
        <a:srgbClr val="445E1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(GW) Blank Presentation 1">
        <a:dk1>
          <a:srgbClr val="000000"/>
        </a:dk1>
        <a:lt1>
          <a:srgbClr val="FFFFFF"/>
        </a:lt1>
        <a:dk2>
          <a:srgbClr val="006270"/>
        </a:dk2>
        <a:lt2>
          <a:srgbClr val="7DBECF"/>
        </a:lt2>
        <a:accent1>
          <a:srgbClr val="9F958B"/>
        </a:accent1>
        <a:accent2>
          <a:srgbClr val="71879A"/>
        </a:accent2>
        <a:accent3>
          <a:srgbClr val="FFFFFF"/>
        </a:accent3>
        <a:accent4>
          <a:srgbClr val="000000"/>
        </a:accent4>
        <a:accent5>
          <a:srgbClr val="CDC8C4"/>
        </a:accent5>
        <a:accent6>
          <a:srgbClr val="667A8B"/>
        </a:accent6>
        <a:hlink>
          <a:srgbClr val="DDD56C"/>
        </a:hlink>
        <a:folHlink>
          <a:srgbClr val="BDBF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(GW) Blank Presentation 2">
        <a:dk1>
          <a:srgbClr val="000000"/>
        </a:dk1>
        <a:lt1>
          <a:srgbClr val="FFFFFF"/>
        </a:lt1>
        <a:dk2>
          <a:srgbClr val="006270"/>
        </a:dk2>
        <a:lt2>
          <a:srgbClr val="A0B700"/>
        </a:lt2>
        <a:accent1>
          <a:srgbClr val="008ED8"/>
        </a:accent1>
        <a:accent2>
          <a:srgbClr val="DF6B00"/>
        </a:accent2>
        <a:accent3>
          <a:srgbClr val="FFFFFF"/>
        </a:accent3>
        <a:accent4>
          <a:srgbClr val="000000"/>
        </a:accent4>
        <a:accent5>
          <a:srgbClr val="AAC6E9"/>
        </a:accent5>
        <a:accent6>
          <a:srgbClr val="CA6000"/>
        </a:accent6>
        <a:hlink>
          <a:srgbClr val="4F9700"/>
        </a:hlink>
        <a:folHlink>
          <a:srgbClr val="445E1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etlink PowerPoint template.pptx" id="{89084DB9-B5E1-4FBF-B9C4-03052F6651A2}" vid="{005AD0AC-B4D1-4CCC-8B6A-3FABE4738F77}"/>
    </a:ext>
  </a:extLst>
</a:theme>
</file>

<file path=ppt/theme/theme2.xml><?xml version="1.0" encoding="utf-8"?>
<a:theme xmlns:a="http://schemas.openxmlformats.org/drawingml/2006/main" name="Office Theme">
  <a:themeElements>
    <a:clrScheme name="WCC">
      <a:dk1>
        <a:sysClr val="windowText" lastClr="000000"/>
      </a:dk1>
      <a:lt1>
        <a:sysClr val="window" lastClr="FFFFFF"/>
      </a:lt1>
      <a:dk2>
        <a:srgbClr val="3A3838"/>
      </a:dk2>
      <a:lt2>
        <a:srgbClr val="E7E6E6"/>
      </a:lt2>
      <a:accent1>
        <a:srgbClr val="FFDD00"/>
      </a:accent1>
      <a:accent2>
        <a:srgbClr val="316448"/>
      </a:accent2>
      <a:accent3>
        <a:srgbClr val="83E7B0"/>
      </a:accent3>
      <a:accent4>
        <a:srgbClr val="FFDD00"/>
      </a:accent4>
      <a:accent5>
        <a:srgbClr val="316448"/>
      </a:accent5>
      <a:accent6>
        <a:srgbClr val="83E7B0"/>
      </a:accent6>
      <a:hlink>
        <a:srgbClr val="0563C1"/>
      </a:hlink>
      <a:folHlink>
        <a:srgbClr val="954F72"/>
      </a:folHlink>
    </a:clrScheme>
    <a:fontScheme name="Custom 2">
      <a:majorFont>
        <a:latin typeface="Guardian Egyptian TT"/>
        <a:ea typeface=""/>
        <a:cs typeface=""/>
      </a:majorFont>
      <a:minorFont>
        <a:latin typeface="Guardian Sans T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1F5387AA-5556-4742-A124-0C609677AD82}" vid="{8720314A-2218-4903-8082-EDED99CF4A5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93ffda3-c91b-4492-b762-9a3337a3f0b5">XUYK5HU5WHZY-1215352368-53</_dlc_DocId>
    <_dlc_DocIdUrl xmlns="193ffda3-c91b-4492-b762-9a3337a3f0b5">
      <Url>https://greaterwellington.sharepoint.com/sites/GWRCAssets/_layouts/15/DocIdRedir.aspx?ID=XUYK5HU5WHZY-1215352368-53</Url>
      <Description>XUYK5HU5WHZY-1215352368-53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03C5BCA67D7B45A8ACA5232AABFE9E" ma:contentTypeVersion="4" ma:contentTypeDescription="Create a new document." ma:contentTypeScope="" ma:versionID="e446643be59fcc032b1d867574b2a559">
  <xsd:schema xmlns:xsd="http://www.w3.org/2001/XMLSchema" xmlns:xs="http://www.w3.org/2001/XMLSchema" xmlns:p="http://schemas.microsoft.com/office/2006/metadata/properties" xmlns:ns2="00685d6d-55c7-41d5-8b3b-7d3056183c34" xmlns:ns3="193ffda3-c91b-4492-b762-9a3337a3f0b5" targetNamespace="http://schemas.microsoft.com/office/2006/metadata/properties" ma:root="true" ma:fieldsID="8713ba42282d8a1345e1303389ffc5d5" ns2:_="" ns3:_="">
    <xsd:import namespace="00685d6d-55c7-41d5-8b3b-7d3056183c34"/>
    <xsd:import namespace="193ffda3-c91b-4492-b762-9a3337a3f0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685d6d-55c7-41d5-8b3b-7d3056183c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3ffda3-c91b-4492-b762-9a3337a3f0b5" elementFormDefault="qualified">
    <xsd:import namespace="http://schemas.microsoft.com/office/2006/documentManagement/types"/>
    <xsd:import namespace="http://schemas.microsoft.com/office/infopath/2007/PartnerControls"/>
    <xsd:element name="_dlc_DocId" ma:index="1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C5ADC3-5AA5-4F24-BA11-D8D3A6BF1FC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685ADA5-33EF-46E7-9FE6-765B33EC72D2}">
  <ds:schemaRefs>
    <ds:schemaRef ds:uri="193ffda3-c91b-4492-b762-9a3337a3f0b5"/>
    <ds:schemaRef ds:uri="http://schemas.microsoft.com/office/2006/documentManagement/types"/>
    <ds:schemaRef ds:uri="http://schemas.openxmlformats.org/package/2006/metadata/core-properties"/>
    <ds:schemaRef ds:uri="00685d6d-55c7-41d5-8b3b-7d3056183c34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9D03417-D321-4F8F-A376-9E42D228C24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3D5D532-30AD-4694-A5F3-65AF5BE59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685d6d-55c7-41d5-8b3b-7d3056183c34"/>
    <ds:schemaRef ds:uri="193ffda3-c91b-4492-b762-9a3337a3f0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Metlink PPT template</Template>
  <TotalTime>10977</TotalTime>
  <Words>376</Words>
  <Application>Microsoft Macintosh PowerPoint</Application>
  <PresentationFormat>Widescreen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Guardian Egyptian TT</vt:lpstr>
      <vt:lpstr>Guardian Sans TT</vt:lpstr>
      <vt:lpstr>Times New Roman</vt:lpstr>
      <vt:lpstr>Wingdings</vt:lpstr>
      <vt:lpstr>(GW) Blank Presentation</vt:lpstr>
      <vt:lpstr>Office Theme</vt:lpstr>
      <vt:lpstr>PowerPoint Presentation</vt:lpstr>
      <vt:lpstr>PowerPoint Presentation</vt:lpstr>
      <vt:lpstr>PowerPoint Presentation</vt:lpstr>
      <vt:lpstr>PowerPoint Presentation</vt:lpstr>
      <vt:lpstr>Island Bay Bus Route Options</vt:lpstr>
      <vt:lpstr>Current bus routes</vt:lpstr>
      <vt:lpstr>Customers affected</vt:lpstr>
      <vt:lpstr>Options for Route 29</vt:lpstr>
      <vt:lpstr>Options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Campbell</dc:creator>
  <cp:lastModifiedBy>Sheila Hart</cp:lastModifiedBy>
  <cp:revision>6</cp:revision>
  <dcterms:created xsi:type="dcterms:W3CDTF">2024-11-26T23:57:19Z</dcterms:created>
  <dcterms:modified xsi:type="dcterms:W3CDTF">2025-07-13T13:39:39Z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0x010100BC03C5BCA67D7B45A8ACA5232AABFE9E</vt:lpwstr>
  </property>
  <property fmtid="{D5CDD505-2E9C-101B-9397-08002B2CF9AE}" pid="3" name="_dlc_DocIdItemGuid">
    <vt:lpwstr>0b3c4563-499e-49c8-be80-86b81988d363</vt:lpwstr>
  </property>
  <property fmtid="{D5CDD505-2E9C-101B-9397-08002B2CF9AE}" pid="4" name="createdWithAddin">
    <vt:bool>true</vt:bool>
  </property>
</Properties>
</file>